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58" r:id="rId4"/>
    <p:sldId id="260" r:id="rId5"/>
    <p:sldId id="259" r:id="rId6"/>
    <p:sldId id="275" r:id="rId7"/>
    <p:sldId id="261" r:id="rId8"/>
    <p:sldId id="262" r:id="rId9"/>
    <p:sldId id="263" r:id="rId10"/>
    <p:sldId id="264" r:id="rId11"/>
    <p:sldId id="265" r:id="rId12"/>
    <p:sldId id="276" r:id="rId13"/>
    <p:sldId id="277" r:id="rId14"/>
    <p:sldId id="278" r:id="rId15"/>
    <p:sldId id="266"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952EB9-B94A-4B9A-95F0-F1D78BA4555A}" type="datetimeFigureOut">
              <a:rPr lang="zh-CN" altLang="en-US" smtClean="0"/>
              <a:t>2018/5/2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FE8ADE-40E0-402F-9216-577924DC3DE0}" type="slidenum">
              <a:rPr lang="zh-CN" altLang="en-US" smtClean="0"/>
              <a:t>‹#›</a:t>
            </a:fld>
            <a:endParaRPr lang="zh-CN" altLang="en-US"/>
          </a:p>
        </p:txBody>
      </p:sp>
    </p:spTree>
    <p:extLst>
      <p:ext uri="{BB962C8B-B14F-4D97-AF65-F5344CB8AC3E}">
        <p14:creationId xmlns:p14="http://schemas.microsoft.com/office/powerpoint/2010/main" val="14805906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FC02FF-616A-4D85-AE4E-B3AC9F9DBEF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6B4B3F5F-E089-4848-B964-2E35FF94FF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19F9C04B-5C91-41BC-9A99-85C0C8BE1185}"/>
              </a:ext>
            </a:extLst>
          </p:cNvPr>
          <p:cNvSpPr>
            <a:spLocks noGrp="1"/>
          </p:cNvSpPr>
          <p:nvPr>
            <p:ph type="dt" sz="half" idx="10"/>
          </p:nvPr>
        </p:nvSpPr>
        <p:spPr/>
        <p:txBody>
          <a:bodyPr/>
          <a:lstStyle/>
          <a:p>
            <a:fld id="{F3D60268-8598-4C7F-9632-893E339E4E36}"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A4E4E1A3-E756-4CCB-AE98-6198227990E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946F646-C83D-40B8-A588-4DB276654010}"/>
              </a:ext>
            </a:extLst>
          </p:cNvPr>
          <p:cNvSpPr>
            <a:spLocks noGrp="1"/>
          </p:cNvSpPr>
          <p:nvPr>
            <p:ph type="sldNum" sz="quarter" idx="12"/>
          </p:nvPr>
        </p:nvSpPr>
        <p:spPr/>
        <p:txBody>
          <a:body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9650220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A21B5A-AD9C-4D95-B04E-5507E30B571B}"/>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6CAA0CA-DBD3-4F33-A0CE-F81C7F6206BE}"/>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2DDCD39-CE30-4A9C-9BFC-0E9C086BF290}"/>
              </a:ext>
            </a:extLst>
          </p:cNvPr>
          <p:cNvSpPr>
            <a:spLocks noGrp="1"/>
          </p:cNvSpPr>
          <p:nvPr>
            <p:ph type="dt" sz="half" idx="10"/>
          </p:nvPr>
        </p:nvSpPr>
        <p:spPr/>
        <p:txBody>
          <a:bodyPr/>
          <a:lstStyle/>
          <a:p>
            <a:fld id="{F3D60268-8598-4C7F-9632-893E339E4E36}"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6CBAD0EB-F7BC-41BC-AFEA-50DE7BA6E61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44B4206-183F-44FB-869A-4F4021C86D0C}"/>
              </a:ext>
            </a:extLst>
          </p:cNvPr>
          <p:cNvSpPr>
            <a:spLocks noGrp="1"/>
          </p:cNvSpPr>
          <p:nvPr>
            <p:ph type="sldNum" sz="quarter" idx="12"/>
          </p:nvPr>
        </p:nvSpPr>
        <p:spPr/>
        <p:txBody>
          <a:body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2770673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44E42A9-9E1D-4C4C-8A0D-02FC2C3AB37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5C16902-4126-4B32-A26F-EE2A76B82B9A}"/>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7A4566A-10A4-4CD8-8AE8-6CD83AE76F4C}"/>
              </a:ext>
            </a:extLst>
          </p:cNvPr>
          <p:cNvSpPr>
            <a:spLocks noGrp="1"/>
          </p:cNvSpPr>
          <p:nvPr>
            <p:ph type="dt" sz="half" idx="10"/>
          </p:nvPr>
        </p:nvSpPr>
        <p:spPr/>
        <p:txBody>
          <a:bodyPr/>
          <a:lstStyle/>
          <a:p>
            <a:fld id="{F3D60268-8598-4C7F-9632-893E339E4E36}"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CB64FBB6-FEC7-42E8-832D-C6A343DA13F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1719504-366C-4014-9B0C-9F076B1BDA1A}"/>
              </a:ext>
            </a:extLst>
          </p:cNvPr>
          <p:cNvSpPr>
            <a:spLocks noGrp="1"/>
          </p:cNvSpPr>
          <p:nvPr>
            <p:ph type="sldNum" sz="quarter" idx="12"/>
          </p:nvPr>
        </p:nvSpPr>
        <p:spPr/>
        <p:txBody>
          <a:body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1262869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97FACD-AE63-48E2-83A5-2D5C483AE02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1A5DF32-7758-4263-ACFB-6CFC423A7277}"/>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31605C7-A966-44B9-8E6C-3352A9073FBA}"/>
              </a:ext>
            </a:extLst>
          </p:cNvPr>
          <p:cNvSpPr>
            <a:spLocks noGrp="1"/>
          </p:cNvSpPr>
          <p:nvPr>
            <p:ph type="dt" sz="half" idx="10"/>
          </p:nvPr>
        </p:nvSpPr>
        <p:spPr/>
        <p:txBody>
          <a:bodyPr/>
          <a:lstStyle/>
          <a:p>
            <a:fld id="{F3D60268-8598-4C7F-9632-893E339E4E36}"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AA32A1C6-4932-4951-9AB6-79B31E0B458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2B2748A-EC4E-4DFD-823B-1074223A3CAA}"/>
              </a:ext>
            </a:extLst>
          </p:cNvPr>
          <p:cNvSpPr>
            <a:spLocks noGrp="1"/>
          </p:cNvSpPr>
          <p:nvPr>
            <p:ph type="sldNum" sz="quarter" idx="12"/>
          </p:nvPr>
        </p:nvSpPr>
        <p:spPr/>
        <p:txBody>
          <a:body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3347226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A4AF02-8922-4B03-8C5E-960A1F44ABB6}"/>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CDB2FE0-3307-46C8-B3B5-7965435FEF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E7C1A4E6-7EB2-4CAA-9E4D-343C6C013123}"/>
              </a:ext>
            </a:extLst>
          </p:cNvPr>
          <p:cNvSpPr>
            <a:spLocks noGrp="1"/>
          </p:cNvSpPr>
          <p:nvPr>
            <p:ph type="dt" sz="half" idx="10"/>
          </p:nvPr>
        </p:nvSpPr>
        <p:spPr/>
        <p:txBody>
          <a:bodyPr/>
          <a:lstStyle/>
          <a:p>
            <a:fld id="{F3D60268-8598-4C7F-9632-893E339E4E36}"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C326C419-5BC7-4FDD-A1F9-4806C42DA03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6F3615F-BA83-4E9E-BC0D-7DA5856F3DE7}"/>
              </a:ext>
            </a:extLst>
          </p:cNvPr>
          <p:cNvSpPr>
            <a:spLocks noGrp="1"/>
          </p:cNvSpPr>
          <p:nvPr>
            <p:ph type="sldNum" sz="quarter" idx="12"/>
          </p:nvPr>
        </p:nvSpPr>
        <p:spPr/>
        <p:txBody>
          <a:body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1970139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049B98-06BF-46EA-A777-716C6D63195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086956B-DBBC-43DF-9FC4-53427D199D13}"/>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7848DCB5-1E25-4C9E-89F4-EE1B85FFC6FD}"/>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3A868A04-3399-44E2-8735-9B0C8BF2DFF3}"/>
              </a:ext>
            </a:extLst>
          </p:cNvPr>
          <p:cNvSpPr>
            <a:spLocks noGrp="1"/>
          </p:cNvSpPr>
          <p:nvPr>
            <p:ph type="dt" sz="half" idx="10"/>
          </p:nvPr>
        </p:nvSpPr>
        <p:spPr/>
        <p:txBody>
          <a:bodyPr/>
          <a:lstStyle/>
          <a:p>
            <a:fld id="{F3D60268-8598-4C7F-9632-893E339E4E36}" type="datetimeFigureOut">
              <a:rPr lang="zh-CN" altLang="en-US" smtClean="0"/>
              <a:t>2018/5/2</a:t>
            </a:fld>
            <a:endParaRPr lang="zh-CN" altLang="en-US"/>
          </a:p>
        </p:txBody>
      </p:sp>
      <p:sp>
        <p:nvSpPr>
          <p:cNvPr id="6" name="页脚占位符 5">
            <a:extLst>
              <a:ext uri="{FF2B5EF4-FFF2-40B4-BE49-F238E27FC236}">
                <a16:creationId xmlns:a16="http://schemas.microsoft.com/office/drawing/2014/main" id="{F0D7DBBB-3D2F-4D59-99FC-64581DC1B3A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C57A56B-1A81-43DA-A428-6B9042767586}"/>
              </a:ext>
            </a:extLst>
          </p:cNvPr>
          <p:cNvSpPr>
            <a:spLocks noGrp="1"/>
          </p:cNvSpPr>
          <p:nvPr>
            <p:ph type="sldNum" sz="quarter" idx="12"/>
          </p:nvPr>
        </p:nvSpPr>
        <p:spPr/>
        <p:txBody>
          <a:body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1408393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49733D-2A4E-4A48-A83A-8497EE3FCDF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EAFDDF8-7305-42F2-AC9A-F0715E9B8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702D60FF-E616-43F6-B9A5-7CD7E92716D4}"/>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667A387-2778-42C0-9135-C079AFB4D3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352F5F24-D9E6-46D5-A9D5-61E5AB6E3550}"/>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0D02E5DA-B221-4274-95D9-F0B15C2658CB}"/>
              </a:ext>
            </a:extLst>
          </p:cNvPr>
          <p:cNvSpPr>
            <a:spLocks noGrp="1"/>
          </p:cNvSpPr>
          <p:nvPr>
            <p:ph type="dt" sz="half" idx="10"/>
          </p:nvPr>
        </p:nvSpPr>
        <p:spPr/>
        <p:txBody>
          <a:bodyPr/>
          <a:lstStyle/>
          <a:p>
            <a:fld id="{F3D60268-8598-4C7F-9632-893E339E4E36}" type="datetimeFigureOut">
              <a:rPr lang="zh-CN" altLang="en-US" smtClean="0"/>
              <a:t>2018/5/2</a:t>
            </a:fld>
            <a:endParaRPr lang="zh-CN" altLang="en-US"/>
          </a:p>
        </p:txBody>
      </p:sp>
      <p:sp>
        <p:nvSpPr>
          <p:cNvPr id="8" name="页脚占位符 7">
            <a:extLst>
              <a:ext uri="{FF2B5EF4-FFF2-40B4-BE49-F238E27FC236}">
                <a16:creationId xmlns:a16="http://schemas.microsoft.com/office/drawing/2014/main" id="{1B5B0DC9-B940-4BB3-984E-D10D72D9560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6EA95F9-E122-40B9-953E-9B9448C10748}"/>
              </a:ext>
            </a:extLst>
          </p:cNvPr>
          <p:cNvSpPr>
            <a:spLocks noGrp="1"/>
          </p:cNvSpPr>
          <p:nvPr>
            <p:ph type="sldNum" sz="quarter" idx="12"/>
          </p:nvPr>
        </p:nvSpPr>
        <p:spPr/>
        <p:txBody>
          <a:body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4224826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AC244C-A526-42EB-9D6A-AD2E09C4241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4185A64F-5782-40E4-ADF4-DE071BA19CD0}"/>
              </a:ext>
            </a:extLst>
          </p:cNvPr>
          <p:cNvSpPr>
            <a:spLocks noGrp="1"/>
          </p:cNvSpPr>
          <p:nvPr>
            <p:ph type="dt" sz="half" idx="10"/>
          </p:nvPr>
        </p:nvSpPr>
        <p:spPr/>
        <p:txBody>
          <a:bodyPr/>
          <a:lstStyle/>
          <a:p>
            <a:fld id="{F3D60268-8598-4C7F-9632-893E339E4E36}" type="datetimeFigureOut">
              <a:rPr lang="zh-CN" altLang="en-US" smtClean="0"/>
              <a:t>2018/5/2</a:t>
            </a:fld>
            <a:endParaRPr lang="zh-CN" altLang="en-US"/>
          </a:p>
        </p:txBody>
      </p:sp>
      <p:sp>
        <p:nvSpPr>
          <p:cNvPr id="4" name="页脚占位符 3">
            <a:extLst>
              <a:ext uri="{FF2B5EF4-FFF2-40B4-BE49-F238E27FC236}">
                <a16:creationId xmlns:a16="http://schemas.microsoft.com/office/drawing/2014/main" id="{5E3B535E-6232-42BD-8B26-1EF6368DA40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BCC839C-E479-41DD-A4C4-8C0CE111F873}"/>
              </a:ext>
            </a:extLst>
          </p:cNvPr>
          <p:cNvSpPr>
            <a:spLocks noGrp="1"/>
          </p:cNvSpPr>
          <p:nvPr>
            <p:ph type="sldNum" sz="quarter" idx="12"/>
          </p:nvPr>
        </p:nvSpPr>
        <p:spPr/>
        <p:txBody>
          <a:body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943835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602FAEE-DEB4-4DFB-83D3-90A272157E02}"/>
              </a:ext>
            </a:extLst>
          </p:cNvPr>
          <p:cNvSpPr>
            <a:spLocks noGrp="1"/>
          </p:cNvSpPr>
          <p:nvPr>
            <p:ph type="dt" sz="half" idx="10"/>
          </p:nvPr>
        </p:nvSpPr>
        <p:spPr/>
        <p:txBody>
          <a:bodyPr/>
          <a:lstStyle/>
          <a:p>
            <a:fld id="{F3D60268-8598-4C7F-9632-893E339E4E36}" type="datetimeFigureOut">
              <a:rPr lang="zh-CN" altLang="en-US" smtClean="0"/>
              <a:t>2018/5/2</a:t>
            </a:fld>
            <a:endParaRPr lang="zh-CN" altLang="en-US"/>
          </a:p>
        </p:txBody>
      </p:sp>
      <p:sp>
        <p:nvSpPr>
          <p:cNvPr id="3" name="页脚占位符 2">
            <a:extLst>
              <a:ext uri="{FF2B5EF4-FFF2-40B4-BE49-F238E27FC236}">
                <a16:creationId xmlns:a16="http://schemas.microsoft.com/office/drawing/2014/main" id="{F27C71E6-56BD-4034-B634-56A3955BA8C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7C5B86E8-49FD-477E-A172-43F964111AC2}"/>
              </a:ext>
            </a:extLst>
          </p:cNvPr>
          <p:cNvSpPr>
            <a:spLocks noGrp="1"/>
          </p:cNvSpPr>
          <p:nvPr>
            <p:ph type="sldNum" sz="quarter" idx="12"/>
          </p:nvPr>
        </p:nvSpPr>
        <p:spPr/>
        <p:txBody>
          <a:body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3709038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169D36-A6EF-4E27-A3EB-26984F19772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27E4529-4745-45C5-A66B-DC6CB5B4BB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82375AE0-9A46-4D15-A577-D223E49737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B29284EC-BAA3-4608-B8A3-A4894B374078}"/>
              </a:ext>
            </a:extLst>
          </p:cNvPr>
          <p:cNvSpPr>
            <a:spLocks noGrp="1"/>
          </p:cNvSpPr>
          <p:nvPr>
            <p:ph type="dt" sz="half" idx="10"/>
          </p:nvPr>
        </p:nvSpPr>
        <p:spPr/>
        <p:txBody>
          <a:bodyPr/>
          <a:lstStyle/>
          <a:p>
            <a:fld id="{F3D60268-8598-4C7F-9632-893E339E4E36}" type="datetimeFigureOut">
              <a:rPr lang="zh-CN" altLang="en-US" smtClean="0"/>
              <a:t>2018/5/2</a:t>
            </a:fld>
            <a:endParaRPr lang="zh-CN" altLang="en-US"/>
          </a:p>
        </p:txBody>
      </p:sp>
      <p:sp>
        <p:nvSpPr>
          <p:cNvPr id="6" name="页脚占位符 5">
            <a:extLst>
              <a:ext uri="{FF2B5EF4-FFF2-40B4-BE49-F238E27FC236}">
                <a16:creationId xmlns:a16="http://schemas.microsoft.com/office/drawing/2014/main" id="{642AA95E-3469-4A39-9F19-06B1CF12728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19A40B0-30FA-4858-B7A4-3644679BBA1F}"/>
              </a:ext>
            </a:extLst>
          </p:cNvPr>
          <p:cNvSpPr>
            <a:spLocks noGrp="1"/>
          </p:cNvSpPr>
          <p:nvPr>
            <p:ph type="sldNum" sz="quarter" idx="12"/>
          </p:nvPr>
        </p:nvSpPr>
        <p:spPr/>
        <p:txBody>
          <a:body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8795972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8E18F9-2E69-4BC8-B0F3-851A5E87CB3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47BAAF9-DBE3-48BB-92D7-C03DE56176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4748553-4BCF-4ACC-9A66-31C622350D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D67C4E87-08CD-493A-94FF-798CF4983AFF}"/>
              </a:ext>
            </a:extLst>
          </p:cNvPr>
          <p:cNvSpPr>
            <a:spLocks noGrp="1"/>
          </p:cNvSpPr>
          <p:nvPr>
            <p:ph type="dt" sz="half" idx="10"/>
          </p:nvPr>
        </p:nvSpPr>
        <p:spPr/>
        <p:txBody>
          <a:bodyPr/>
          <a:lstStyle/>
          <a:p>
            <a:fld id="{F3D60268-8598-4C7F-9632-893E339E4E36}" type="datetimeFigureOut">
              <a:rPr lang="zh-CN" altLang="en-US" smtClean="0"/>
              <a:t>2018/5/2</a:t>
            </a:fld>
            <a:endParaRPr lang="zh-CN" altLang="en-US"/>
          </a:p>
        </p:txBody>
      </p:sp>
      <p:sp>
        <p:nvSpPr>
          <p:cNvPr id="6" name="页脚占位符 5">
            <a:extLst>
              <a:ext uri="{FF2B5EF4-FFF2-40B4-BE49-F238E27FC236}">
                <a16:creationId xmlns:a16="http://schemas.microsoft.com/office/drawing/2014/main" id="{3BD91C68-8648-4408-9892-6A602515507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B75CAFC-D9A9-4DE7-9DF0-68F1A8B54B35}"/>
              </a:ext>
            </a:extLst>
          </p:cNvPr>
          <p:cNvSpPr>
            <a:spLocks noGrp="1"/>
          </p:cNvSpPr>
          <p:nvPr>
            <p:ph type="sldNum" sz="quarter" idx="12"/>
          </p:nvPr>
        </p:nvSpPr>
        <p:spPr/>
        <p:txBody>
          <a:body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33819389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7000" b="-17000"/>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A69093A-4465-4FEF-BBCB-7BAB33600A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F2E4478-B032-4A18-9C3B-17CF3B8FA8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8ED7255-3021-4A89-ABF0-6D6E802078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D60268-8598-4C7F-9632-893E339E4E36}"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1F93F91F-A2B5-4D3B-90C3-1AA1E80A26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699F71E-65B2-4E06-87F9-7DBEE2BCD7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1FF506-FE02-4599-96E7-0608E10CE476}" type="slidenum">
              <a:rPr lang="zh-CN" altLang="en-US" smtClean="0"/>
              <a:t>‹#›</a:t>
            </a:fld>
            <a:endParaRPr lang="zh-CN" altLang="en-US"/>
          </a:p>
        </p:txBody>
      </p:sp>
    </p:spTree>
    <p:extLst>
      <p:ext uri="{BB962C8B-B14F-4D97-AF65-F5344CB8AC3E}">
        <p14:creationId xmlns:p14="http://schemas.microsoft.com/office/powerpoint/2010/main" val="21376100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6C2BD9D-D356-4E47-8F86-F4A71D77CAF9}"/>
              </a:ext>
            </a:extLst>
          </p:cNvPr>
          <p:cNvSpPr/>
          <p:nvPr/>
        </p:nvSpPr>
        <p:spPr>
          <a:xfrm>
            <a:off x="735009" y="2399164"/>
            <a:ext cx="10282180" cy="1446550"/>
          </a:xfrm>
          <a:prstGeom prst="rect">
            <a:avLst/>
          </a:prstGeom>
          <a:noFill/>
        </p:spPr>
        <p:txBody>
          <a:bodyPr wrap="square" lIns="91440" tIns="45720" rIns="91440" bIns="45720">
            <a:spAutoFit/>
          </a:bodyPr>
          <a:lstStyle/>
          <a:p>
            <a:pPr algn="ctr"/>
            <a:r>
              <a:rPr lang="zh-CN" altLang="en-US" sz="8800" b="1" cap="none" spc="0" dirty="0">
                <a:ln w="6600">
                  <a:solidFill>
                    <a:schemeClr val="accent2"/>
                  </a:solidFill>
                  <a:prstDash val="solid"/>
                </a:ln>
                <a:solidFill>
                  <a:srgbClr val="FFFFFF"/>
                </a:solidFill>
                <a:effectLst>
                  <a:outerShdw dist="38100" dir="2700000" algn="tl" rotWithShape="0">
                    <a:schemeClr val="accent2"/>
                  </a:outerShdw>
                </a:effectLst>
              </a:rPr>
              <a:t>图书管理系统</a:t>
            </a:r>
          </a:p>
        </p:txBody>
      </p:sp>
    </p:spTree>
    <p:extLst>
      <p:ext uri="{BB962C8B-B14F-4D97-AF65-F5344CB8AC3E}">
        <p14:creationId xmlns:p14="http://schemas.microsoft.com/office/powerpoint/2010/main" val="3753073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588B77D-C5BE-486D-BF73-2CCCADDA49CB}"/>
              </a:ext>
            </a:extLst>
          </p:cNvPr>
          <p:cNvSpPr txBox="1"/>
          <p:nvPr/>
        </p:nvSpPr>
        <p:spPr>
          <a:xfrm>
            <a:off x="985420" y="585927"/>
            <a:ext cx="9747682" cy="646331"/>
          </a:xfrm>
          <a:prstGeom prst="rect">
            <a:avLst/>
          </a:prstGeom>
          <a:noFill/>
        </p:spPr>
        <p:txBody>
          <a:bodyPr wrap="square" rtlCol="0">
            <a:spAutoFit/>
          </a:bodyPr>
          <a:lstStyle/>
          <a:p>
            <a:r>
              <a:rPr lang="en-US" altLang="zh-CN" dirty="0"/>
              <a:t>Void </a:t>
            </a:r>
            <a:r>
              <a:rPr lang="en-US" altLang="zh-CN" dirty="0" err="1"/>
              <a:t>getOut</a:t>
            </a:r>
            <a:r>
              <a:rPr lang="zh-CN" altLang="en-US" dirty="0"/>
              <a:t>：</a:t>
            </a:r>
            <a:r>
              <a:rPr lang="zh-CN" altLang="zh-CN" dirty="0"/>
              <a:t>借出操作就是包括对图书的寻找，找不到或者借完会有提示。如果有的话，就图书的现存量减一，然后对于借书者身份信息和日期的登记。</a:t>
            </a:r>
          </a:p>
        </p:txBody>
      </p:sp>
      <p:pic>
        <p:nvPicPr>
          <p:cNvPr id="8" name="图片 7">
            <a:extLst>
              <a:ext uri="{FF2B5EF4-FFF2-40B4-BE49-F238E27FC236}">
                <a16:creationId xmlns:a16="http://schemas.microsoft.com/office/drawing/2014/main" id="{9CA30DCD-5B95-405D-8A08-0D1F3D417E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73541" y="4038377"/>
            <a:ext cx="6218459" cy="1607959"/>
          </a:xfrm>
          <a:prstGeom prst="rect">
            <a:avLst/>
          </a:prstGeom>
        </p:spPr>
      </p:pic>
      <p:pic>
        <p:nvPicPr>
          <p:cNvPr id="10" name="图片 9">
            <a:extLst>
              <a:ext uri="{FF2B5EF4-FFF2-40B4-BE49-F238E27FC236}">
                <a16:creationId xmlns:a16="http://schemas.microsoft.com/office/drawing/2014/main" id="{CA56F6B3-781D-4ECC-B414-0A778064B0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157" y="2022987"/>
            <a:ext cx="6081287" cy="1745131"/>
          </a:xfrm>
          <a:prstGeom prst="rect">
            <a:avLst/>
          </a:prstGeom>
        </p:spPr>
      </p:pic>
      <p:pic>
        <p:nvPicPr>
          <p:cNvPr id="12" name="图片 11">
            <a:extLst>
              <a:ext uri="{FF2B5EF4-FFF2-40B4-BE49-F238E27FC236}">
                <a16:creationId xmlns:a16="http://schemas.microsoft.com/office/drawing/2014/main" id="{C6C89370-76D3-4AB0-AE0A-2737840059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157" y="4138288"/>
            <a:ext cx="5014395" cy="2133785"/>
          </a:xfrm>
          <a:prstGeom prst="rect">
            <a:avLst/>
          </a:prstGeom>
        </p:spPr>
      </p:pic>
    </p:spTree>
    <p:extLst>
      <p:ext uri="{BB962C8B-B14F-4D97-AF65-F5344CB8AC3E}">
        <p14:creationId xmlns:p14="http://schemas.microsoft.com/office/powerpoint/2010/main" val="1956468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down)">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3A103AC-9C4E-421B-BDFD-3B8F95867126}"/>
              </a:ext>
            </a:extLst>
          </p:cNvPr>
          <p:cNvSpPr txBox="1"/>
          <p:nvPr/>
        </p:nvSpPr>
        <p:spPr>
          <a:xfrm>
            <a:off x="1262109" y="665825"/>
            <a:ext cx="9667782" cy="646331"/>
          </a:xfrm>
          <a:prstGeom prst="rect">
            <a:avLst/>
          </a:prstGeom>
          <a:noFill/>
        </p:spPr>
        <p:txBody>
          <a:bodyPr wrap="square" rtlCol="0">
            <a:spAutoFit/>
          </a:bodyPr>
          <a:lstStyle/>
          <a:p>
            <a:r>
              <a:rPr lang="en-US" altLang="zh-CN" dirty="0"/>
              <a:t>Void </a:t>
            </a:r>
            <a:r>
              <a:rPr lang="en-US" altLang="zh-CN" dirty="0" err="1"/>
              <a:t>getBack</a:t>
            </a:r>
            <a:r>
              <a:rPr lang="zh-CN" altLang="en-US" dirty="0"/>
              <a:t>：</a:t>
            </a:r>
            <a:r>
              <a:rPr lang="zh-CN" altLang="zh-CN" dirty="0"/>
              <a:t>归还操作就是对于图书的现存量加一，然后去消除借阅者的登记信息。其中归还时应该输入姓名和书名进行同时搜索。只有两者都对应到才可以归还</a:t>
            </a:r>
            <a:endParaRPr lang="zh-CN" altLang="en-US" dirty="0"/>
          </a:p>
        </p:txBody>
      </p:sp>
      <p:pic>
        <p:nvPicPr>
          <p:cNvPr id="4" name="图片 3">
            <a:extLst>
              <a:ext uri="{FF2B5EF4-FFF2-40B4-BE49-F238E27FC236}">
                <a16:creationId xmlns:a16="http://schemas.microsoft.com/office/drawing/2014/main" id="{49D5B67F-D232-4DDD-ACA8-6491FA0A3D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8166" y="4704038"/>
            <a:ext cx="7852552" cy="1668908"/>
          </a:xfrm>
          <a:prstGeom prst="rect">
            <a:avLst/>
          </a:prstGeom>
        </p:spPr>
      </p:pic>
      <p:pic>
        <p:nvPicPr>
          <p:cNvPr id="6" name="图片 5">
            <a:extLst>
              <a:ext uri="{FF2B5EF4-FFF2-40B4-BE49-F238E27FC236}">
                <a16:creationId xmlns:a16="http://schemas.microsoft.com/office/drawing/2014/main" id="{64141F18-C939-4BD2-BF90-6967D34220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9020" y="1485518"/>
            <a:ext cx="7721698" cy="1334868"/>
          </a:xfrm>
          <a:prstGeom prst="rect">
            <a:avLst/>
          </a:prstGeom>
        </p:spPr>
      </p:pic>
      <p:pic>
        <p:nvPicPr>
          <p:cNvPr id="8" name="图片 7">
            <a:extLst>
              <a:ext uri="{FF2B5EF4-FFF2-40B4-BE49-F238E27FC236}">
                <a16:creationId xmlns:a16="http://schemas.microsoft.com/office/drawing/2014/main" id="{C38A6394-A940-4F57-87B3-F7B62EC6C6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4273" y="3117640"/>
            <a:ext cx="10583454" cy="1289144"/>
          </a:xfrm>
          <a:prstGeom prst="rect">
            <a:avLst/>
          </a:prstGeom>
        </p:spPr>
      </p:pic>
    </p:spTree>
    <p:extLst>
      <p:ext uri="{BB962C8B-B14F-4D97-AF65-F5344CB8AC3E}">
        <p14:creationId xmlns:p14="http://schemas.microsoft.com/office/powerpoint/2010/main" val="1729310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barn(inVertical)">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CF1797F-D98E-4B19-B575-37310B2CD355}"/>
              </a:ext>
            </a:extLst>
          </p:cNvPr>
          <p:cNvSpPr txBox="1"/>
          <p:nvPr/>
        </p:nvSpPr>
        <p:spPr>
          <a:xfrm>
            <a:off x="399495" y="301841"/>
            <a:ext cx="3080552" cy="707886"/>
          </a:xfrm>
          <a:prstGeom prst="rect">
            <a:avLst/>
          </a:prstGeom>
          <a:noFill/>
        </p:spPr>
        <p:txBody>
          <a:bodyPr wrap="square" rtlCol="0">
            <a:spAutoFit/>
          </a:bodyPr>
          <a:lstStyle/>
          <a:p>
            <a:r>
              <a:rPr lang="zh-CN" altLang="en-US" sz="4000" b="1" dirty="0"/>
              <a:t>设计亮点：</a:t>
            </a:r>
          </a:p>
        </p:txBody>
      </p:sp>
      <p:sp>
        <p:nvSpPr>
          <p:cNvPr id="3" name="文本框 2">
            <a:extLst>
              <a:ext uri="{FF2B5EF4-FFF2-40B4-BE49-F238E27FC236}">
                <a16:creationId xmlns:a16="http://schemas.microsoft.com/office/drawing/2014/main" id="{8177E390-2B4C-4886-9C17-B9DCE48C1E94}"/>
              </a:ext>
            </a:extLst>
          </p:cNvPr>
          <p:cNvSpPr txBox="1"/>
          <p:nvPr/>
        </p:nvSpPr>
        <p:spPr>
          <a:xfrm>
            <a:off x="949911" y="1340528"/>
            <a:ext cx="10014011" cy="830997"/>
          </a:xfrm>
          <a:prstGeom prst="rect">
            <a:avLst/>
          </a:prstGeom>
          <a:noFill/>
        </p:spPr>
        <p:txBody>
          <a:bodyPr wrap="square" rtlCol="0">
            <a:spAutoFit/>
          </a:bodyPr>
          <a:lstStyle/>
          <a:p>
            <a:r>
              <a:rPr lang="en-US" altLang="zh-CN" sz="2400" dirty="0"/>
              <a:t>1.</a:t>
            </a:r>
            <a:r>
              <a:rPr lang="zh-CN" altLang="en-US" sz="2400" dirty="0"/>
              <a:t>搜索时使用三种搜索方式、</a:t>
            </a:r>
            <a:endParaRPr lang="en-US" altLang="zh-CN" sz="2400" dirty="0"/>
          </a:p>
          <a:p>
            <a:r>
              <a:rPr lang="en-US" altLang="zh-CN" sz="2400" dirty="0"/>
              <a:t>2.</a:t>
            </a:r>
            <a:r>
              <a:rPr lang="zh-CN" altLang="en-US" sz="2400" dirty="0"/>
              <a:t>最后的显示功能还有进行简单的数据矫正</a:t>
            </a:r>
            <a:endParaRPr lang="en-US" altLang="zh-CN" sz="2400" dirty="0"/>
          </a:p>
        </p:txBody>
      </p:sp>
      <p:pic>
        <p:nvPicPr>
          <p:cNvPr id="5" name="图片 4">
            <a:extLst>
              <a:ext uri="{FF2B5EF4-FFF2-40B4-BE49-F238E27FC236}">
                <a16:creationId xmlns:a16="http://schemas.microsoft.com/office/drawing/2014/main" id="{F404F36F-4954-45AC-BBE0-82EF95437D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9495" y="846692"/>
            <a:ext cx="10434222" cy="5448700"/>
          </a:xfrm>
          <a:prstGeom prst="rect">
            <a:avLst/>
          </a:prstGeom>
        </p:spPr>
      </p:pic>
      <p:pic>
        <p:nvPicPr>
          <p:cNvPr id="7" name="图片 6">
            <a:extLst>
              <a:ext uri="{FF2B5EF4-FFF2-40B4-BE49-F238E27FC236}">
                <a16:creationId xmlns:a16="http://schemas.microsoft.com/office/drawing/2014/main" id="{B1C3DA1D-A281-4030-A959-6A8C3F3286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6912" y="210752"/>
            <a:ext cx="6559387" cy="5800556"/>
          </a:xfrm>
          <a:prstGeom prst="rect">
            <a:avLst/>
          </a:prstGeom>
        </p:spPr>
      </p:pic>
      <p:pic>
        <p:nvPicPr>
          <p:cNvPr id="9" name="图片 8">
            <a:extLst>
              <a:ext uri="{FF2B5EF4-FFF2-40B4-BE49-F238E27FC236}">
                <a16:creationId xmlns:a16="http://schemas.microsoft.com/office/drawing/2014/main" id="{EE285430-AE8B-457C-9CD0-DDAF094D7A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9290" y="1863098"/>
            <a:ext cx="9970112" cy="2495864"/>
          </a:xfrm>
          <a:prstGeom prst="rect">
            <a:avLst/>
          </a:prstGeom>
        </p:spPr>
      </p:pic>
    </p:spTree>
    <p:extLst>
      <p:ext uri="{BB962C8B-B14F-4D97-AF65-F5344CB8AC3E}">
        <p14:creationId xmlns:p14="http://schemas.microsoft.com/office/powerpoint/2010/main" val="24924463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anim calcmode="lin" valueType="num">
                                      <p:cBhvr>
                                        <p:cTn id="8" dur="2000" fill="hold"/>
                                        <p:tgtEl>
                                          <p:spTgt spid="5"/>
                                        </p:tgtEl>
                                        <p:attrNameLst>
                                          <p:attrName>ppt_w</p:attrName>
                                        </p:attrNameLst>
                                      </p:cBhvr>
                                      <p:tavLst>
                                        <p:tav tm="0" fmla="#ppt_w*sin(2.5*pi*$)">
                                          <p:val>
                                            <p:fltVal val="0"/>
                                          </p:val>
                                        </p:tav>
                                        <p:tav tm="100000">
                                          <p:val>
                                            <p:fltVal val="1"/>
                                          </p:val>
                                        </p:tav>
                                      </p:tavLst>
                                    </p:anim>
                                    <p:anim calcmode="lin" valueType="num">
                                      <p:cBhvr>
                                        <p:cTn id="9" dur="2000" fill="hold"/>
                                        <p:tgtEl>
                                          <p:spTgt spid="5"/>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down)">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12FB218-3FE9-46B3-BD7D-3EF215D5F179}"/>
              </a:ext>
            </a:extLst>
          </p:cNvPr>
          <p:cNvSpPr txBox="1"/>
          <p:nvPr/>
        </p:nvSpPr>
        <p:spPr>
          <a:xfrm>
            <a:off x="301841" y="417250"/>
            <a:ext cx="5584055" cy="727969"/>
          </a:xfrm>
          <a:prstGeom prst="rect">
            <a:avLst/>
          </a:prstGeom>
          <a:noFill/>
        </p:spPr>
        <p:txBody>
          <a:bodyPr wrap="square" rtlCol="0">
            <a:spAutoFit/>
          </a:bodyPr>
          <a:lstStyle/>
          <a:p>
            <a:r>
              <a:rPr lang="zh-CN" altLang="en-US" sz="4000" b="1" dirty="0"/>
              <a:t>设计程序时遇到的问题：</a:t>
            </a:r>
          </a:p>
        </p:txBody>
      </p:sp>
      <p:sp>
        <p:nvSpPr>
          <p:cNvPr id="3" name="文本框 2">
            <a:extLst>
              <a:ext uri="{FF2B5EF4-FFF2-40B4-BE49-F238E27FC236}">
                <a16:creationId xmlns:a16="http://schemas.microsoft.com/office/drawing/2014/main" id="{52FDF8F7-6513-4465-985D-B76DD98AC7C4}"/>
              </a:ext>
            </a:extLst>
          </p:cNvPr>
          <p:cNvSpPr txBox="1"/>
          <p:nvPr/>
        </p:nvSpPr>
        <p:spPr>
          <a:xfrm>
            <a:off x="1145219" y="1269507"/>
            <a:ext cx="9294920" cy="5016758"/>
          </a:xfrm>
          <a:prstGeom prst="rect">
            <a:avLst/>
          </a:prstGeom>
          <a:noFill/>
        </p:spPr>
        <p:txBody>
          <a:bodyPr wrap="square" rtlCol="0">
            <a:spAutoFit/>
          </a:bodyPr>
          <a:lstStyle/>
          <a:p>
            <a:r>
              <a:rPr lang="en-US" altLang="zh-CN" sz="3200" dirty="0"/>
              <a:t>1.</a:t>
            </a:r>
            <a:r>
              <a:rPr lang="zh-CN" altLang="en-US" sz="3200" dirty="0"/>
              <a:t>一开始在主函数为两个结构体指针申请一个内存，然后再作为参数传到对应函数中进行使用，但是会发生一开始没有输入东西时还是会打印出一些东西。</a:t>
            </a:r>
            <a:endParaRPr lang="en-US" altLang="zh-CN" sz="3200" dirty="0"/>
          </a:p>
          <a:p>
            <a:endParaRPr lang="en-US" altLang="zh-CN" sz="3200" dirty="0"/>
          </a:p>
          <a:p>
            <a:r>
              <a:rPr lang="en-US" altLang="zh-CN" sz="3200" dirty="0"/>
              <a:t>2.</a:t>
            </a:r>
            <a:r>
              <a:rPr lang="zh-CN" altLang="en-US" sz="3200" dirty="0"/>
              <a:t>使用</a:t>
            </a:r>
            <a:r>
              <a:rPr lang="en-US" altLang="zh-CN" sz="3200" dirty="0"/>
              <a:t>malloc</a:t>
            </a:r>
            <a:r>
              <a:rPr lang="zh-CN" altLang="en-US" sz="3200" dirty="0"/>
              <a:t>进行空间的申请，并不会自动清空所申请空间的内存，所以会把没用到的空间的一些莫名的东西也储存在文件里。</a:t>
            </a:r>
            <a:endParaRPr lang="en-US" altLang="zh-CN" sz="3200" dirty="0"/>
          </a:p>
          <a:p>
            <a:endParaRPr lang="en-US" altLang="zh-CN" sz="3200" dirty="0"/>
          </a:p>
          <a:p>
            <a:r>
              <a:rPr lang="en-US" altLang="zh-CN" sz="3200" dirty="0"/>
              <a:t>3.</a:t>
            </a:r>
            <a:r>
              <a:rPr lang="zh-CN" altLang="en-US" sz="3200" dirty="0"/>
              <a:t>偶尔的错误输入或者不小心写下一些东西，总会有无效的记录。</a:t>
            </a:r>
          </a:p>
        </p:txBody>
      </p:sp>
    </p:spTree>
    <p:extLst>
      <p:ext uri="{BB962C8B-B14F-4D97-AF65-F5344CB8AC3E}">
        <p14:creationId xmlns:p14="http://schemas.microsoft.com/office/powerpoint/2010/main" val="1197619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B0D1A1F-50B5-45BF-9357-F797720C9890}"/>
              </a:ext>
            </a:extLst>
          </p:cNvPr>
          <p:cNvSpPr txBox="1"/>
          <p:nvPr/>
        </p:nvSpPr>
        <p:spPr>
          <a:xfrm>
            <a:off x="967666" y="488272"/>
            <a:ext cx="7652551" cy="646331"/>
          </a:xfrm>
          <a:prstGeom prst="rect">
            <a:avLst/>
          </a:prstGeom>
          <a:noFill/>
        </p:spPr>
        <p:txBody>
          <a:bodyPr wrap="square" rtlCol="0">
            <a:spAutoFit/>
          </a:bodyPr>
          <a:lstStyle/>
          <a:p>
            <a:r>
              <a:rPr lang="en-US" altLang="zh-CN" sz="3600" dirty="0"/>
              <a:t>3.</a:t>
            </a:r>
            <a:r>
              <a:rPr lang="zh-CN" altLang="en-US" sz="3600" dirty="0"/>
              <a:t>使用日志管理系统进行</a:t>
            </a:r>
            <a:r>
              <a:rPr lang="en-US" altLang="zh-CN" sz="3600" dirty="0"/>
              <a:t>debug</a:t>
            </a:r>
            <a:endParaRPr lang="zh-CN" altLang="en-US" sz="3600" dirty="0"/>
          </a:p>
        </p:txBody>
      </p:sp>
      <p:pic>
        <p:nvPicPr>
          <p:cNvPr id="4" name="图片 3">
            <a:extLst>
              <a:ext uri="{FF2B5EF4-FFF2-40B4-BE49-F238E27FC236}">
                <a16:creationId xmlns:a16="http://schemas.microsoft.com/office/drawing/2014/main" id="{629FCD63-EF4B-4FF9-88D3-126DDFC99C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556" y="1934407"/>
            <a:ext cx="6362835" cy="3836078"/>
          </a:xfrm>
          <a:prstGeom prst="rect">
            <a:avLst/>
          </a:prstGeom>
        </p:spPr>
      </p:pic>
      <p:pic>
        <p:nvPicPr>
          <p:cNvPr id="6" name="图片 5">
            <a:extLst>
              <a:ext uri="{FF2B5EF4-FFF2-40B4-BE49-F238E27FC236}">
                <a16:creationId xmlns:a16="http://schemas.microsoft.com/office/drawing/2014/main" id="{093743B3-3F1F-4D38-AF0B-F57D65AF3C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2067" y="1779973"/>
            <a:ext cx="4469374" cy="3990512"/>
          </a:xfrm>
          <a:prstGeom prst="rect">
            <a:avLst/>
          </a:prstGeom>
        </p:spPr>
      </p:pic>
    </p:spTree>
    <p:extLst>
      <p:ext uri="{BB962C8B-B14F-4D97-AF65-F5344CB8AC3E}">
        <p14:creationId xmlns:p14="http://schemas.microsoft.com/office/powerpoint/2010/main" val="342258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444E867-23CD-4271-A9D5-A066729B0461}"/>
              </a:ext>
            </a:extLst>
          </p:cNvPr>
          <p:cNvSpPr/>
          <p:nvPr/>
        </p:nvSpPr>
        <p:spPr>
          <a:xfrm>
            <a:off x="3906937" y="2967335"/>
            <a:ext cx="4378123" cy="923330"/>
          </a:xfrm>
          <a:prstGeom prst="rect">
            <a:avLst/>
          </a:prstGeom>
          <a:noFill/>
        </p:spPr>
        <p:txBody>
          <a:bodyPr wrap="none" lIns="91440" tIns="45720" rIns="91440" bIns="45720">
            <a:spAutoFit/>
          </a:bodyPr>
          <a:lstStyle/>
          <a:p>
            <a:pPr algn="ctr"/>
            <a:r>
              <a:rPr lang="zh-CN" alt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rPr>
              <a:t>谢谢观看！！</a:t>
            </a:r>
          </a:p>
        </p:txBody>
      </p:sp>
    </p:spTree>
    <p:extLst>
      <p:ext uri="{BB962C8B-B14F-4D97-AF65-F5344CB8AC3E}">
        <p14:creationId xmlns:p14="http://schemas.microsoft.com/office/powerpoint/2010/main" val="2417753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AABE79F1-6E3C-4605-8D19-B540DF2E570D}"/>
              </a:ext>
            </a:extLst>
          </p:cNvPr>
          <p:cNvSpPr txBox="1"/>
          <p:nvPr/>
        </p:nvSpPr>
        <p:spPr>
          <a:xfrm>
            <a:off x="665825" y="665825"/>
            <a:ext cx="2749471" cy="707886"/>
          </a:xfrm>
          <a:prstGeom prst="rect">
            <a:avLst/>
          </a:prstGeom>
          <a:noFill/>
        </p:spPr>
        <p:txBody>
          <a:bodyPr wrap="none" rtlCol="0">
            <a:spAutoFit/>
          </a:bodyPr>
          <a:lstStyle/>
          <a:p>
            <a:r>
              <a:rPr lang="zh-CN" altLang="en-US" sz="4000" b="1" dirty="0"/>
              <a:t>项目简介：</a:t>
            </a:r>
          </a:p>
        </p:txBody>
      </p:sp>
      <p:sp>
        <p:nvSpPr>
          <p:cNvPr id="5" name="文本框 4">
            <a:extLst>
              <a:ext uri="{FF2B5EF4-FFF2-40B4-BE49-F238E27FC236}">
                <a16:creationId xmlns:a16="http://schemas.microsoft.com/office/drawing/2014/main" id="{EE86336C-543E-41CC-809E-7B39028FD04C}"/>
              </a:ext>
            </a:extLst>
          </p:cNvPr>
          <p:cNvSpPr txBox="1"/>
          <p:nvPr/>
        </p:nvSpPr>
        <p:spPr>
          <a:xfrm>
            <a:off x="1100831" y="1917577"/>
            <a:ext cx="9605639" cy="2062103"/>
          </a:xfrm>
          <a:prstGeom prst="rect">
            <a:avLst/>
          </a:prstGeom>
          <a:noFill/>
        </p:spPr>
        <p:txBody>
          <a:bodyPr wrap="square" rtlCol="0">
            <a:spAutoFit/>
          </a:bodyPr>
          <a:lstStyle/>
          <a:p>
            <a:r>
              <a:rPr lang="zh-CN" altLang="zh-CN" sz="3200" dirty="0"/>
              <a:t>这个图书管理系统包括，</a:t>
            </a:r>
            <a:r>
              <a:rPr lang="zh-CN" altLang="zh-CN" sz="3200" b="1" dirty="0"/>
              <a:t>显示菜单功能</a:t>
            </a:r>
            <a:r>
              <a:rPr lang="zh-CN" altLang="zh-CN" sz="3200" dirty="0"/>
              <a:t>，</a:t>
            </a:r>
            <a:r>
              <a:rPr lang="zh-CN" altLang="zh-CN" sz="3200" b="1" dirty="0"/>
              <a:t>添加图书功能</a:t>
            </a:r>
            <a:r>
              <a:rPr lang="zh-CN" altLang="zh-CN" sz="3200" dirty="0"/>
              <a:t>，</a:t>
            </a:r>
            <a:r>
              <a:rPr lang="zh-CN" altLang="zh-CN" sz="3200" b="1" dirty="0"/>
              <a:t>借出借入图书记录功能</a:t>
            </a:r>
            <a:r>
              <a:rPr lang="zh-CN" altLang="zh-CN" sz="3200" dirty="0"/>
              <a:t>，</a:t>
            </a:r>
            <a:r>
              <a:rPr lang="zh-CN" altLang="zh-CN" sz="3200" b="1" dirty="0"/>
              <a:t>清除无用图书功能</a:t>
            </a:r>
            <a:r>
              <a:rPr lang="zh-CN" altLang="zh-CN" sz="3200" dirty="0"/>
              <a:t>，</a:t>
            </a:r>
            <a:r>
              <a:rPr lang="zh-CN" altLang="zh-CN" sz="3200" b="1" dirty="0"/>
              <a:t>查找具体图书信息功能</a:t>
            </a:r>
            <a:r>
              <a:rPr lang="zh-CN" altLang="zh-CN" sz="3200" dirty="0"/>
              <a:t>和</a:t>
            </a:r>
            <a:r>
              <a:rPr lang="zh-CN" altLang="zh-CN" sz="3200" b="1" dirty="0"/>
              <a:t>显示借阅者及图书馆所存图书状态的功能</a:t>
            </a:r>
            <a:r>
              <a:rPr lang="zh-CN" altLang="zh-CN" sz="3200" dirty="0"/>
              <a:t>。</a:t>
            </a:r>
            <a:endParaRPr lang="zh-CN" altLang="en-US" sz="3200" dirty="0"/>
          </a:p>
        </p:txBody>
      </p:sp>
    </p:spTree>
    <p:extLst>
      <p:ext uri="{BB962C8B-B14F-4D97-AF65-F5344CB8AC3E}">
        <p14:creationId xmlns:p14="http://schemas.microsoft.com/office/powerpoint/2010/main" val="1754861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677A5CC-8704-44DA-B262-763F3DF6DC4D}"/>
              </a:ext>
            </a:extLst>
          </p:cNvPr>
          <p:cNvSpPr txBox="1"/>
          <p:nvPr/>
        </p:nvSpPr>
        <p:spPr>
          <a:xfrm>
            <a:off x="559293" y="594804"/>
            <a:ext cx="2749471" cy="707886"/>
          </a:xfrm>
          <a:prstGeom prst="rect">
            <a:avLst/>
          </a:prstGeom>
          <a:noFill/>
        </p:spPr>
        <p:txBody>
          <a:bodyPr wrap="none" rtlCol="0">
            <a:spAutoFit/>
          </a:bodyPr>
          <a:lstStyle/>
          <a:p>
            <a:r>
              <a:rPr lang="zh-CN" altLang="en-US" sz="4000" b="1" dirty="0"/>
              <a:t>总体设计：</a:t>
            </a:r>
          </a:p>
        </p:txBody>
      </p:sp>
      <p:pic>
        <p:nvPicPr>
          <p:cNvPr id="4" name="图片 3">
            <a:extLst>
              <a:ext uri="{FF2B5EF4-FFF2-40B4-BE49-F238E27FC236}">
                <a16:creationId xmlns:a16="http://schemas.microsoft.com/office/drawing/2014/main" id="{1887B4A3-E3D2-4D0D-A4C6-3CFA5EEEAA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293" y="1773382"/>
            <a:ext cx="6757864" cy="4489814"/>
          </a:xfrm>
          <a:prstGeom prst="rect">
            <a:avLst/>
          </a:prstGeom>
        </p:spPr>
      </p:pic>
      <p:sp>
        <p:nvSpPr>
          <p:cNvPr id="5" name="文本框 4">
            <a:extLst>
              <a:ext uri="{FF2B5EF4-FFF2-40B4-BE49-F238E27FC236}">
                <a16:creationId xmlns:a16="http://schemas.microsoft.com/office/drawing/2014/main" id="{433280F1-2E86-46D5-BCBD-C93793F2CAE8}"/>
              </a:ext>
            </a:extLst>
          </p:cNvPr>
          <p:cNvSpPr txBox="1"/>
          <p:nvPr/>
        </p:nvSpPr>
        <p:spPr>
          <a:xfrm>
            <a:off x="7495999" y="4225771"/>
            <a:ext cx="3784846" cy="1569660"/>
          </a:xfrm>
          <a:prstGeom prst="rect">
            <a:avLst/>
          </a:prstGeom>
          <a:noFill/>
        </p:spPr>
        <p:txBody>
          <a:bodyPr wrap="square" rtlCol="0">
            <a:spAutoFit/>
          </a:bodyPr>
          <a:lstStyle/>
          <a:p>
            <a:r>
              <a:rPr lang="zh-CN" altLang="en-US" sz="2400" dirty="0"/>
              <a:t>一般是通过用链表把文件里面的东西读取出来的方式对文件的内容进行操作，然后再写入到文件里面。</a:t>
            </a:r>
          </a:p>
        </p:txBody>
      </p:sp>
      <p:pic>
        <p:nvPicPr>
          <p:cNvPr id="7" name="图片 6">
            <a:extLst>
              <a:ext uri="{FF2B5EF4-FFF2-40B4-BE49-F238E27FC236}">
                <a16:creationId xmlns:a16="http://schemas.microsoft.com/office/drawing/2014/main" id="{BAB915E3-F2AB-4436-A649-F8DE70CBCA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28728" y="1744422"/>
            <a:ext cx="4488569" cy="1775614"/>
          </a:xfrm>
          <a:prstGeom prst="rect">
            <a:avLst/>
          </a:prstGeom>
        </p:spPr>
      </p:pic>
    </p:spTree>
    <p:extLst>
      <p:ext uri="{BB962C8B-B14F-4D97-AF65-F5344CB8AC3E}">
        <p14:creationId xmlns:p14="http://schemas.microsoft.com/office/powerpoint/2010/main" val="2800350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heel(1)">
                                      <p:cBhvr>
                                        <p:cTn id="1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2D5D366-F090-4658-A1D2-B25AD16F99DA}"/>
              </a:ext>
            </a:extLst>
          </p:cNvPr>
          <p:cNvSpPr txBox="1"/>
          <p:nvPr/>
        </p:nvSpPr>
        <p:spPr>
          <a:xfrm>
            <a:off x="1825840" y="585926"/>
            <a:ext cx="8131946" cy="461665"/>
          </a:xfrm>
          <a:prstGeom prst="rect">
            <a:avLst/>
          </a:prstGeom>
          <a:noFill/>
        </p:spPr>
        <p:txBody>
          <a:bodyPr wrap="square" rtlCol="0">
            <a:spAutoFit/>
          </a:bodyPr>
          <a:lstStyle/>
          <a:p>
            <a:r>
              <a:rPr lang="zh-CN" altLang="zh-CN" sz="2400" b="1" dirty="0"/>
              <a:t>主函数用循环和</a:t>
            </a:r>
            <a:r>
              <a:rPr lang="en-US" altLang="zh-CN" sz="2400" b="1" dirty="0"/>
              <a:t>switch</a:t>
            </a:r>
            <a:r>
              <a:rPr lang="zh-CN" altLang="zh-CN" sz="2400" b="1" dirty="0"/>
              <a:t>函数来设计循环，具功能在</a:t>
            </a:r>
            <a:r>
              <a:rPr lang="en-US" altLang="zh-CN" sz="2400" b="1" dirty="0"/>
              <a:t>fun.c</a:t>
            </a:r>
            <a:r>
              <a:rPr lang="zh-CN" altLang="zh-CN" sz="2400" b="1" dirty="0"/>
              <a:t>实现</a:t>
            </a:r>
            <a:endParaRPr lang="zh-CN" altLang="en-US" sz="2400" b="1" dirty="0"/>
          </a:p>
        </p:txBody>
      </p:sp>
      <p:pic>
        <p:nvPicPr>
          <p:cNvPr id="5" name="图片 4">
            <a:extLst>
              <a:ext uri="{FF2B5EF4-FFF2-40B4-BE49-F238E27FC236}">
                <a16:creationId xmlns:a16="http://schemas.microsoft.com/office/drawing/2014/main" id="{BAD26FFC-6EEE-47AC-ADBF-CEAB151990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6871" y="1393604"/>
            <a:ext cx="5950030" cy="4979523"/>
          </a:xfrm>
          <a:prstGeom prst="rect">
            <a:avLst/>
          </a:prstGeom>
        </p:spPr>
      </p:pic>
    </p:spTree>
    <p:extLst>
      <p:ext uri="{BB962C8B-B14F-4D97-AF65-F5344CB8AC3E}">
        <p14:creationId xmlns:p14="http://schemas.microsoft.com/office/powerpoint/2010/main" val="2304534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0E835037-B881-4578-AE78-372B107217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417" y="972832"/>
            <a:ext cx="6410688" cy="4433669"/>
          </a:xfrm>
          <a:prstGeom prst="rect">
            <a:avLst/>
          </a:prstGeom>
        </p:spPr>
      </p:pic>
      <p:sp>
        <p:nvSpPr>
          <p:cNvPr id="4" name="文本框 3">
            <a:extLst>
              <a:ext uri="{FF2B5EF4-FFF2-40B4-BE49-F238E27FC236}">
                <a16:creationId xmlns:a16="http://schemas.microsoft.com/office/drawing/2014/main" id="{15C7D132-84EE-43E1-9AE3-368FC7B02D79}"/>
              </a:ext>
            </a:extLst>
          </p:cNvPr>
          <p:cNvSpPr txBox="1"/>
          <p:nvPr/>
        </p:nvSpPr>
        <p:spPr>
          <a:xfrm>
            <a:off x="7510509" y="1754067"/>
            <a:ext cx="3053918" cy="3046988"/>
          </a:xfrm>
          <a:prstGeom prst="rect">
            <a:avLst/>
          </a:prstGeom>
          <a:noFill/>
        </p:spPr>
        <p:txBody>
          <a:bodyPr wrap="square" rtlCol="0">
            <a:spAutoFit/>
          </a:bodyPr>
          <a:lstStyle/>
          <a:p>
            <a:r>
              <a:rPr lang="zh-CN" altLang="en-US" sz="3200" dirty="0"/>
              <a:t>这些是此系统实现功能所需要的函数，在头文件里面进行声明，要调用的时候可以直接使用。</a:t>
            </a:r>
          </a:p>
        </p:txBody>
      </p:sp>
    </p:spTree>
    <p:extLst>
      <p:ext uri="{BB962C8B-B14F-4D97-AF65-F5344CB8AC3E}">
        <p14:creationId xmlns:p14="http://schemas.microsoft.com/office/powerpoint/2010/main" val="3126853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ircle(in)">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4613652-1A32-49CA-8CC2-B99AC5C7D74F}"/>
              </a:ext>
            </a:extLst>
          </p:cNvPr>
          <p:cNvSpPr txBox="1"/>
          <p:nvPr/>
        </p:nvSpPr>
        <p:spPr>
          <a:xfrm>
            <a:off x="133165" y="239698"/>
            <a:ext cx="4891596" cy="707886"/>
          </a:xfrm>
          <a:prstGeom prst="rect">
            <a:avLst/>
          </a:prstGeom>
          <a:noFill/>
        </p:spPr>
        <p:txBody>
          <a:bodyPr wrap="square" rtlCol="0">
            <a:spAutoFit/>
          </a:bodyPr>
          <a:lstStyle/>
          <a:p>
            <a:r>
              <a:rPr lang="zh-CN" altLang="en-US" sz="4000" b="1" dirty="0"/>
              <a:t>对于基本函数的介绍：</a:t>
            </a:r>
          </a:p>
        </p:txBody>
      </p:sp>
      <p:sp>
        <p:nvSpPr>
          <p:cNvPr id="3" name="文本框 2">
            <a:extLst>
              <a:ext uri="{FF2B5EF4-FFF2-40B4-BE49-F238E27FC236}">
                <a16:creationId xmlns:a16="http://schemas.microsoft.com/office/drawing/2014/main" id="{1C2A97AC-F6AF-41F1-8846-1279B23123E2}"/>
              </a:ext>
            </a:extLst>
          </p:cNvPr>
          <p:cNvSpPr txBox="1"/>
          <p:nvPr/>
        </p:nvSpPr>
        <p:spPr>
          <a:xfrm>
            <a:off x="736847" y="1722268"/>
            <a:ext cx="8833281" cy="3539430"/>
          </a:xfrm>
          <a:prstGeom prst="rect">
            <a:avLst/>
          </a:prstGeom>
          <a:noFill/>
        </p:spPr>
        <p:txBody>
          <a:bodyPr wrap="square" rtlCol="0">
            <a:spAutoFit/>
          </a:bodyPr>
          <a:lstStyle/>
          <a:p>
            <a:r>
              <a:rPr lang="zh-CN" altLang="en-US" sz="3200" dirty="0">
                <a:solidFill>
                  <a:schemeClr val="tx1">
                    <a:lumMod val="85000"/>
                    <a:lumOff val="15000"/>
                  </a:schemeClr>
                </a:solidFill>
              </a:rPr>
              <a:t>①</a:t>
            </a:r>
            <a:r>
              <a:rPr lang="en-US" altLang="zh-CN" sz="3200" dirty="0">
                <a:solidFill>
                  <a:schemeClr val="tx1">
                    <a:lumMod val="85000"/>
                    <a:lumOff val="15000"/>
                  </a:schemeClr>
                </a:solidFill>
              </a:rPr>
              <a:t>void menu</a:t>
            </a:r>
            <a:r>
              <a:rPr lang="zh-CN" altLang="en-US" sz="3200" dirty="0">
                <a:solidFill>
                  <a:schemeClr val="tx1">
                    <a:lumMod val="85000"/>
                    <a:lumOff val="15000"/>
                  </a:schemeClr>
                </a:solidFill>
              </a:rPr>
              <a:t>：菜单显示功能</a:t>
            </a:r>
            <a:endParaRPr lang="en-US" altLang="zh-CN" sz="3200" dirty="0">
              <a:solidFill>
                <a:schemeClr val="tx1">
                  <a:lumMod val="85000"/>
                  <a:lumOff val="15000"/>
                </a:schemeClr>
              </a:solidFill>
            </a:endParaRPr>
          </a:p>
          <a:p>
            <a:r>
              <a:rPr lang="zh-CN" altLang="en-US" sz="3200" dirty="0">
                <a:solidFill>
                  <a:schemeClr val="tx1">
                    <a:lumMod val="85000"/>
                    <a:lumOff val="15000"/>
                  </a:schemeClr>
                </a:solidFill>
              </a:rPr>
              <a:t>②</a:t>
            </a:r>
            <a:r>
              <a:rPr lang="en-US" altLang="zh-CN" sz="3200" dirty="0">
                <a:solidFill>
                  <a:schemeClr val="tx1">
                    <a:lumMod val="85000"/>
                    <a:lumOff val="15000"/>
                  </a:schemeClr>
                </a:solidFill>
              </a:rPr>
              <a:t>void add</a:t>
            </a:r>
            <a:r>
              <a:rPr lang="zh-CN" altLang="en-US" sz="3200" dirty="0">
                <a:solidFill>
                  <a:schemeClr val="tx1">
                    <a:lumMod val="85000"/>
                    <a:lumOff val="15000"/>
                  </a:schemeClr>
                </a:solidFill>
              </a:rPr>
              <a:t>：添加图书功能</a:t>
            </a:r>
            <a:endParaRPr lang="en-US" altLang="zh-CN" sz="3200" dirty="0">
              <a:solidFill>
                <a:schemeClr val="tx1">
                  <a:lumMod val="85000"/>
                  <a:lumOff val="15000"/>
                </a:schemeClr>
              </a:solidFill>
            </a:endParaRPr>
          </a:p>
          <a:p>
            <a:r>
              <a:rPr lang="zh-CN" altLang="en-US" sz="3200" dirty="0">
                <a:solidFill>
                  <a:schemeClr val="tx1">
                    <a:lumMod val="85000"/>
                    <a:lumOff val="15000"/>
                  </a:schemeClr>
                </a:solidFill>
              </a:rPr>
              <a:t>③</a:t>
            </a:r>
            <a:r>
              <a:rPr lang="en-US" altLang="zh-CN" sz="3200" dirty="0">
                <a:solidFill>
                  <a:schemeClr val="tx1">
                    <a:lumMod val="85000"/>
                    <a:lumOff val="15000"/>
                  </a:schemeClr>
                </a:solidFill>
              </a:rPr>
              <a:t>void </a:t>
            </a:r>
            <a:r>
              <a:rPr lang="en-US" altLang="zh-CN" sz="3200" dirty="0" err="1">
                <a:solidFill>
                  <a:schemeClr val="tx1">
                    <a:lumMod val="85000"/>
                    <a:lumOff val="15000"/>
                  </a:schemeClr>
                </a:solidFill>
              </a:rPr>
              <a:t>searchBook</a:t>
            </a:r>
            <a:r>
              <a:rPr lang="zh-CN" altLang="en-US" sz="3200" dirty="0">
                <a:solidFill>
                  <a:schemeClr val="tx1">
                    <a:lumMod val="85000"/>
                    <a:lumOff val="15000"/>
                  </a:schemeClr>
                </a:solidFill>
              </a:rPr>
              <a:t>：查找图书功能</a:t>
            </a:r>
            <a:endParaRPr lang="en-US" altLang="zh-CN" sz="3200" dirty="0">
              <a:solidFill>
                <a:schemeClr val="tx1">
                  <a:lumMod val="85000"/>
                  <a:lumOff val="15000"/>
                </a:schemeClr>
              </a:solidFill>
            </a:endParaRPr>
          </a:p>
          <a:p>
            <a:r>
              <a:rPr lang="en-US" altLang="zh-CN" sz="3200" dirty="0">
                <a:solidFill>
                  <a:schemeClr val="tx1">
                    <a:lumMod val="85000"/>
                    <a:lumOff val="15000"/>
                  </a:schemeClr>
                </a:solidFill>
              </a:rPr>
              <a:t>④void </a:t>
            </a:r>
            <a:r>
              <a:rPr lang="en-US" altLang="zh-CN" sz="3200" dirty="0" err="1">
                <a:solidFill>
                  <a:schemeClr val="tx1">
                    <a:lumMod val="85000"/>
                    <a:lumOff val="15000"/>
                  </a:schemeClr>
                </a:solidFill>
              </a:rPr>
              <a:t>bookDelete</a:t>
            </a:r>
            <a:r>
              <a:rPr lang="zh-CN" altLang="en-US" sz="3200" dirty="0">
                <a:solidFill>
                  <a:schemeClr val="tx1">
                    <a:lumMod val="85000"/>
                    <a:lumOff val="15000"/>
                  </a:schemeClr>
                </a:solidFill>
              </a:rPr>
              <a:t>：对无用图书的清除功能</a:t>
            </a:r>
            <a:endParaRPr lang="en-US" altLang="zh-CN" sz="3200" dirty="0">
              <a:solidFill>
                <a:schemeClr val="tx1">
                  <a:lumMod val="85000"/>
                  <a:lumOff val="15000"/>
                </a:schemeClr>
              </a:solidFill>
            </a:endParaRPr>
          </a:p>
          <a:p>
            <a:r>
              <a:rPr lang="en-US" altLang="zh-CN" sz="3200" dirty="0">
                <a:solidFill>
                  <a:schemeClr val="tx1">
                    <a:lumMod val="85000"/>
                    <a:lumOff val="15000"/>
                  </a:schemeClr>
                </a:solidFill>
              </a:rPr>
              <a:t>⑤void </a:t>
            </a:r>
            <a:r>
              <a:rPr lang="en-US" altLang="zh-CN" sz="3200" dirty="0" err="1">
                <a:solidFill>
                  <a:schemeClr val="tx1">
                    <a:lumMod val="85000"/>
                    <a:lumOff val="15000"/>
                  </a:schemeClr>
                </a:solidFill>
              </a:rPr>
              <a:t>getOut</a:t>
            </a:r>
            <a:r>
              <a:rPr lang="zh-CN" altLang="en-US" sz="3200" dirty="0">
                <a:solidFill>
                  <a:schemeClr val="tx1">
                    <a:lumMod val="85000"/>
                    <a:lumOff val="15000"/>
                  </a:schemeClr>
                </a:solidFill>
              </a:rPr>
              <a:t>：借阅图书功能</a:t>
            </a:r>
            <a:endParaRPr lang="en-US" altLang="zh-CN" sz="3200" dirty="0">
              <a:solidFill>
                <a:schemeClr val="tx1">
                  <a:lumMod val="85000"/>
                  <a:lumOff val="15000"/>
                </a:schemeClr>
              </a:solidFill>
            </a:endParaRPr>
          </a:p>
          <a:p>
            <a:r>
              <a:rPr lang="en-US" altLang="zh-CN" sz="3200" dirty="0">
                <a:solidFill>
                  <a:schemeClr val="tx1">
                    <a:lumMod val="85000"/>
                    <a:lumOff val="15000"/>
                  </a:schemeClr>
                </a:solidFill>
              </a:rPr>
              <a:t>⑥void </a:t>
            </a:r>
            <a:r>
              <a:rPr lang="en-US" altLang="zh-CN" sz="3200" dirty="0" err="1">
                <a:solidFill>
                  <a:schemeClr val="tx1">
                    <a:lumMod val="85000"/>
                    <a:lumOff val="15000"/>
                  </a:schemeClr>
                </a:solidFill>
              </a:rPr>
              <a:t>getBack</a:t>
            </a:r>
            <a:r>
              <a:rPr lang="zh-CN" altLang="en-US" sz="3200" dirty="0">
                <a:solidFill>
                  <a:schemeClr val="tx1">
                    <a:lumMod val="85000"/>
                    <a:lumOff val="15000"/>
                  </a:schemeClr>
                </a:solidFill>
              </a:rPr>
              <a:t>：归还图书功能</a:t>
            </a:r>
            <a:endParaRPr lang="en-US" altLang="zh-CN" sz="3200" dirty="0">
              <a:solidFill>
                <a:schemeClr val="tx1">
                  <a:lumMod val="85000"/>
                  <a:lumOff val="15000"/>
                </a:schemeClr>
              </a:solidFill>
            </a:endParaRPr>
          </a:p>
          <a:p>
            <a:r>
              <a:rPr lang="en-US" altLang="zh-CN" sz="3200" dirty="0">
                <a:solidFill>
                  <a:schemeClr val="tx1">
                    <a:lumMod val="85000"/>
                    <a:lumOff val="15000"/>
                  </a:schemeClr>
                </a:solidFill>
              </a:rPr>
              <a:t>⑦void show</a:t>
            </a:r>
            <a:r>
              <a:rPr lang="zh-CN" altLang="en-US" sz="3200" dirty="0">
                <a:solidFill>
                  <a:schemeClr val="tx1">
                    <a:lumMod val="85000"/>
                    <a:lumOff val="15000"/>
                  </a:schemeClr>
                </a:solidFill>
              </a:rPr>
              <a:t>：两个显示状态的功能</a:t>
            </a:r>
            <a:endParaRPr lang="en-US" altLang="zh-CN" sz="3200" dirty="0">
              <a:solidFill>
                <a:schemeClr val="tx1">
                  <a:lumMod val="85000"/>
                  <a:lumOff val="15000"/>
                </a:schemeClr>
              </a:solidFill>
            </a:endParaRPr>
          </a:p>
        </p:txBody>
      </p:sp>
    </p:spTree>
    <p:extLst>
      <p:ext uri="{BB962C8B-B14F-4D97-AF65-F5344CB8AC3E}">
        <p14:creationId xmlns:p14="http://schemas.microsoft.com/office/powerpoint/2010/main" val="2396286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66F5D1A-9E11-4D4F-BC8C-91886434376A}"/>
              </a:ext>
            </a:extLst>
          </p:cNvPr>
          <p:cNvSpPr txBox="1"/>
          <p:nvPr/>
        </p:nvSpPr>
        <p:spPr>
          <a:xfrm>
            <a:off x="541538" y="452761"/>
            <a:ext cx="2752078" cy="707886"/>
          </a:xfrm>
          <a:prstGeom prst="rect">
            <a:avLst/>
          </a:prstGeom>
          <a:noFill/>
        </p:spPr>
        <p:txBody>
          <a:bodyPr wrap="square" rtlCol="0">
            <a:spAutoFit/>
          </a:bodyPr>
          <a:lstStyle/>
          <a:p>
            <a:r>
              <a:rPr lang="zh-CN" altLang="en-US" sz="4000" b="1" dirty="0"/>
              <a:t>详细设计：</a:t>
            </a:r>
          </a:p>
        </p:txBody>
      </p:sp>
      <p:sp>
        <p:nvSpPr>
          <p:cNvPr id="3" name="文本框 2">
            <a:extLst>
              <a:ext uri="{FF2B5EF4-FFF2-40B4-BE49-F238E27FC236}">
                <a16:creationId xmlns:a16="http://schemas.microsoft.com/office/drawing/2014/main" id="{B19021FD-A949-4DF2-A6B0-A24A5ED78E2F}"/>
              </a:ext>
            </a:extLst>
          </p:cNvPr>
          <p:cNvSpPr txBox="1"/>
          <p:nvPr/>
        </p:nvSpPr>
        <p:spPr>
          <a:xfrm>
            <a:off x="381740" y="1331650"/>
            <a:ext cx="10360240" cy="923330"/>
          </a:xfrm>
          <a:prstGeom prst="rect">
            <a:avLst/>
          </a:prstGeom>
          <a:noFill/>
        </p:spPr>
        <p:txBody>
          <a:bodyPr wrap="square" rtlCol="0">
            <a:spAutoFit/>
          </a:bodyPr>
          <a:lstStyle/>
          <a:p>
            <a:pPr lvl="1"/>
            <a:r>
              <a:rPr lang="en-US" altLang="zh-CN" dirty="0"/>
              <a:t>Void add</a:t>
            </a:r>
            <a:r>
              <a:rPr lang="zh-CN" altLang="en-US" dirty="0"/>
              <a:t>：</a:t>
            </a:r>
            <a:r>
              <a:rPr lang="zh-CN" altLang="zh-CN" dirty="0"/>
              <a:t>把文件的内容放进去链表里，进行输入操作，先判断是否已经有对应书籍，如果有，就在现存量加一，如果是现存量大于总存量，那么总存就应该等于现存。如果没有对应书籍，就要重新创建一个结点存放这个书籍的信息，现存和总存都是一，结束操作。</a:t>
            </a:r>
          </a:p>
        </p:txBody>
      </p:sp>
      <p:pic>
        <p:nvPicPr>
          <p:cNvPr id="5" name="图片 4">
            <a:extLst>
              <a:ext uri="{FF2B5EF4-FFF2-40B4-BE49-F238E27FC236}">
                <a16:creationId xmlns:a16="http://schemas.microsoft.com/office/drawing/2014/main" id="{EC700D48-14DD-4357-9DF2-B2DE8763EC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592" y="2390472"/>
            <a:ext cx="5624047" cy="4282811"/>
          </a:xfrm>
          <a:prstGeom prst="rect">
            <a:avLst/>
          </a:prstGeom>
        </p:spPr>
      </p:pic>
      <p:pic>
        <p:nvPicPr>
          <p:cNvPr id="7" name="图片 6">
            <a:extLst>
              <a:ext uri="{FF2B5EF4-FFF2-40B4-BE49-F238E27FC236}">
                <a16:creationId xmlns:a16="http://schemas.microsoft.com/office/drawing/2014/main" id="{F72F223C-6649-48DF-A497-59C5697688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0335" y="3639745"/>
            <a:ext cx="5692633" cy="1425063"/>
          </a:xfrm>
          <a:prstGeom prst="rect">
            <a:avLst/>
          </a:prstGeom>
        </p:spPr>
      </p:pic>
    </p:spTree>
    <p:extLst>
      <p:ext uri="{BB962C8B-B14F-4D97-AF65-F5344CB8AC3E}">
        <p14:creationId xmlns:p14="http://schemas.microsoft.com/office/powerpoint/2010/main" val="1084003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randombar(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7CE59E-F110-47C1-8E66-C04957460F46}"/>
              </a:ext>
            </a:extLst>
          </p:cNvPr>
          <p:cNvSpPr txBox="1"/>
          <p:nvPr/>
        </p:nvSpPr>
        <p:spPr>
          <a:xfrm>
            <a:off x="1083075" y="488272"/>
            <a:ext cx="9818703" cy="1200329"/>
          </a:xfrm>
          <a:prstGeom prst="rect">
            <a:avLst/>
          </a:prstGeom>
          <a:noFill/>
        </p:spPr>
        <p:txBody>
          <a:bodyPr wrap="square" rtlCol="0">
            <a:spAutoFit/>
          </a:bodyPr>
          <a:lstStyle/>
          <a:p>
            <a:r>
              <a:rPr lang="en-US" altLang="zh-CN" dirty="0"/>
              <a:t>Void search</a:t>
            </a:r>
            <a:r>
              <a:rPr lang="zh-CN" altLang="en-US" dirty="0"/>
              <a:t>：</a:t>
            </a:r>
            <a:r>
              <a:rPr lang="zh-CN" altLang="zh-CN" dirty="0"/>
              <a:t>搜索设计了三种搜索方式，书名搜索，编号搜索，作者搜索。用的是</a:t>
            </a:r>
            <a:r>
              <a:rPr lang="en-US" altLang="zh-CN" dirty="0" err="1"/>
              <a:t>strcmp</a:t>
            </a:r>
            <a:r>
              <a:rPr lang="zh-CN" altLang="zh-CN" dirty="0"/>
              <a:t>函数对于两个字符串的比较进行操作，用</a:t>
            </a:r>
            <a:r>
              <a:rPr lang="en-US" altLang="zh-CN" dirty="0"/>
              <a:t>switch</a:t>
            </a:r>
            <a:r>
              <a:rPr lang="zh-CN" altLang="zh-CN" dirty="0"/>
              <a:t>来实现搜索的选择。有一个细节就是书名和编号都是一一对应一本书，所以一检验到就退出搜索，但是一个作者可以对应多本书，所以通过</a:t>
            </a:r>
            <a:r>
              <a:rPr lang="zh-CN" altLang="en-US" dirty="0"/>
              <a:t>作者</a:t>
            </a:r>
            <a:r>
              <a:rPr lang="zh-CN" altLang="zh-CN" dirty="0"/>
              <a:t>搜索是不会退出的，一直搜索到末尾。</a:t>
            </a:r>
          </a:p>
        </p:txBody>
      </p:sp>
      <p:pic>
        <p:nvPicPr>
          <p:cNvPr id="4" name="图片 3">
            <a:extLst>
              <a:ext uri="{FF2B5EF4-FFF2-40B4-BE49-F238E27FC236}">
                <a16:creationId xmlns:a16="http://schemas.microsoft.com/office/drawing/2014/main" id="{4B4B5D5F-FB3A-415A-8FDA-B2B42315F2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60" y="2361460"/>
            <a:ext cx="5402932" cy="4212454"/>
          </a:xfrm>
          <a:prstGeom prst="rect">
            <a:avLst/>
          </a:prstGeom>
        </p:spPr>
      </p:pic>
      <p:pic>
        <p:nvPicPr>
          <p:cNvPr id="6" name="图片 5">
            <a:extLst>
              <a:ext uri="{FF2B5EF4-FFF2-40B4-BE49-F238E27FC236}">
                <a16:creationId xmlns:a16="http://schemas.microsoft.com/office/drawing/2014/main" id="{FCE29D3F-277C-4D1A-AB47-0B9130D1F9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6230" y="2238804"/>
            <a:ext cx="4953429" cy="2103302"/>
          </a:xfrm>
          <a:prstGeom prst="rect">
            <a:avLst/>
          </a:prstGeom>
        </p:spPr>
      </p:pic>
      <p:pic>
        <p:nvPicPr>
          <p:cNvPr id="8" name="图片 7">
            <a:extLst>
              <a:ext uri="{FF2B5EF4-FFF2-40B4-BE49-F238E27FC236}">
                <a16:creationId xmlns:a16="http://schemas.microsoft.com/office/drawing/2014/main" id="{BBF0A05F-A26E-4648-9C86-CC6214CFA4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6230" y="4432888"/>
            <a:ext cx="4953428" cy="2180987"/>
          </a:xfrm>
          <a:prstGeom prst="rect">
            <a:avLst/>
          </a:prstGeom>
        </p:spPr>
      </p:pic>
    </p:spTree>
    <p:extLst>
      <p:ext uri="{BB962C8B-B14F-4D97-AF65-F5344CB8AC3E}">
        <p14:creationId xmlns:p14="http://schemas.microsoft.com/office/powerpoint/2010/main" val="2956250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randombar(horizontal)">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48C48F2-7099-4B9F-A56A-C4E0D0D46BD6}"/>
              </a:ext>
            </a:extLst>
          </p:cNvPr>
          <p:cNvSpPr txBox="1"/>
          <p:nvPr/>
        </p:nvSpPr>
        <p:spPr>
          <a:xfrm>
            <a:off x="1124505" y="710215"/>
            <a:ext cx="9676660" cy="646331"/>
          </a:xfrm>
          <a:prstGeom prst="rect">
            <a:avLst/>
          </a:prstGeom>
          <a:noFill/>
        </p:spPr>
        <p:txBody>
          <a:bodyPr wrap="square" rtlCol="0">
            <a:spAutoFit/>
          </a:bodyPr>
          <a:lstStyle/>
          <a:p>
            <a:r>
              <a:rPr lang="en-US" altLang="zh-CN" dirty="0"/>
              <a:t>Void </a:t>
            </a:r>
            <a:r>
              <a:rPr lang="en-US" altLang="zh-CN" dirty="0" err="1"/>
              <a:t>bookDelete</a:t>
            </a:r>
            <a:r>
              <a:rPr lang="zh-CN" altLang="en-US" dirty="0"/>
              <a:t>：</a:t>
            </a:r>
            <a:r>
              <a:rPr lang="zh-CN" altLang="zh-CN" dirty="0"/>
              <a:t>删除操作大多都是跟随着第二的搜索功能进行的。然后我另外设计了一个删除链表结点的函数，找到要删除的那个书籍的位置，通过函数调用进行删除。</a:t>
            </a:r>
            <a:endParaRPr lang="zh-CN" altLang="en-US" dirty="0"/>
          </a:p>
        </p:txBody>
      </p:sp>
      <p:pic>
        <p:nvPicPr>
          <p:cNvPr id="12" name="图片 11">
            <a:extLst>
              <a:ext uri="{FF2B5EF4-FFF2-40B4-BE49-F238E27FC236}">
                <a16:creationId xmlns:a16="http://schemas.microsoft.com/office/drawing/2014/main" id="{EFD688B0-727A-4F7B-844E-DDDDC53974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4505" y="3879273"/>
            <a:ext cx="9775522" cy="2092036"/>
          </a:xfrm>
          <a:prstGeom prst="rect">
            <a:avLst/>
          </a:prstGeom>
        </p:spPr>
      </p:pic>
      <p:pic>
        <p:nvPicPr>
          <p:cNvPr id="14" name="图片 13">
            <a:extLst>
              <a:ext uri="{FF2B5EF4-FFF2-40B4-BE49-F238E27FC236}">
                <a16:creationId xmlns:a16="http://schemas.microsoft.com/office/drawing/2014/main" id="{F7C8C33B-D3FC-4398-BF66-034C2499BC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0393" y="1737668"/>
            <a:ext cx="8531214" cy="1856986"/>
          </a:xfrm>
          <a:prstGeom prst="rect">
            <a:avLst/>
          </a:prstGeom>
        </p:spPr>
      </p:pic>
    </p:spTree>
    <p:extLst>
      <p:ext uri="{BB962C8B-B14F-4D97-AF65-F5344CB8AC3E}">
        <p14:creationId xmlns:p14="http://schemas.microsoft.com/office/powerpoint/2010/main" val="3632609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278</TotalTime>
  <Words>617</Words>
  <Application>Microsoft Office PowerPoint</Application>
  <PresentationFormat>宽屏</PresentationFormat>
  <Paragraphs>32</Paragraphs>
  <Slides>15</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15</vt:i4>
      </vt:variant>
    </vt:vector>
  </HeadingPairs>
  <TitlesOfParts>
    <vt:vector size="19" baseType="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583543768@qq.com</dc:creator>
  <cp:lastModifiedBy>583543768@qq.com</cp:lastModifiedBy>
  <cp:revision>19</cp:revision>
  <dcterms:created xsi:type="dcterms:W3CDTF">2018-05-02T02:48:44Z</dcterms:created>
  <dcterms:modified xsi:type="dcterms:W3CDTF">2018-05-02T13:40:10Z</dcterms:modified>
</cp:coreProperties>
</file>

<file path=docProps/thumbnail.jpeg>
</file>